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1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84" r:id="rId12"/>
    <p:sldId id="286" r:id="rId13"/>
    <p:sldId id="275" r:id="rId14"/>
    <p:sldId id="277" r:id="rId15"/>
    <p:sldId id="288" r:id="rId16"/>
    <p:sldId id="290" r:id="rId17"/>
    <p:sldId id="292" r:id="rId18"/>
    <p:sldId id="294" r:id="rId19"/>
    <p:sldId id="296" r:id="rId20"/>
    <p:sldId id="298" r:id="rId21"/>
    <p:sldId id="278" r:id="rId22"/>
    <p:sldId id="279" r:id="rId23"/>
    <p:sldId id="280" r:id="rId24"/>
    <p:sldId id="312" r:id="rId25"/>
    <p:sldId id="283" r:id="rId26"/>
    <p:sldId id="282" r:id="rId27"/>
    <p:sldId id="302" r:id="rId28"/>
    <p:sldId id="304" r:id="rId29"/>
    <p:sldId id="303" r:id="rId30"/>
    <p:sldId id="305" r:id="rId31"/>
    <p:sldId id="306" r:id="rId32"/>
    <p:sldId id="307" r:id="rId33"/>
    <p:sldId id="274" r:id="rId34"/>
    <p:sldId id="27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5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8/1/21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61BB-1AF2-BB4B-84F5-549F00B1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EF59-7320-984E-B968-160BF06B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c(.4,0), </a:t>
            </a:r>
            <a:r>
              <a:rPr lang="en-US" dirty="0" err="1"/>
              <a:t>freq</a:t>
            </a:r>
            <a:r>
              <a:rPr lang="en-US" dirty="0"/>
              <a:t> = c(.2,0), psi = c(.3,0))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1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5F36-57C6-934A-86E1-EE386E91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AB64-39BD-A44C-8DD2-2032679D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2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7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62475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Match the Forecast the Corresponding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61181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439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Thursday, April 15</a:t>
            </a:r>
            <a:r>
              <a:rPr lang="en-US" baseline="30000" dirty="0"/>
              <a:t>th </a:t>
            </a:r>
            <a:r>
              <a:rPr lang="en-US" dirty="0"/>
              <a:t>during normal Live Session Class time: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r>
              <a:rPr lang="en-US" dirty="0"/>
              <a:t>You will be able to use R (</a:t>
            </a:r>
            <a:r>
              <a:rPr lang="en-US" dirty="0" err="1"/>
              <a:t>tswge</a:t>
            </a:r>
            <a:r>
              <a:rPr lang="en-US" dirty="0"/>
              <a:t>) and some problems may require it. </a:t>
            </a:r>
          </a:p>
          <a:p>
            <a:pPr lvl="1"/>
            <a:r>
              <a:rPr lang="en-US" dirty="0"/>
              <a:t>There is no take-home portion.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15880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19CD-A641-F842-A55A-F00B1ED1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84FE-FEEF-244B-A285-0230DD50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7273-2FE2-EA4D-BAD2-AA4081A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C9A1-F3D4-1648-A570-A1875D26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F19E-A685-7A4F-8705-E9ECA36C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E9BA3-209B-F747-BE5E-26201CAA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2373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What type of models will produce forecasts that will converge directly to the sample mean in a fashion similar to what is displayed below?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BAA5FB0-0BAA-E143-A2FD-11343424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" y="2830749"/>
            <a:ext cx="21971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E95B9ED-A7B9-5946-B575-AD6C0411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54" y="4481749"/>
            <a:ext cx="3052439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AR(1) positive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AR(1) negative phi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AR(2) complex conjugate roots.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AR(4) with two sets of complex conjugate roots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v. ARIMA(0,1,0) models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vi. signal + noise models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981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2F2B-3AAF-6B4E-89A8-B8008CFB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56408-FB8F-4D4C-989D-036DCE2E3E06}"/>
              </a:ext>
            </a:extLst>
          </p:cNvPr>
          <p:cNvSpPr/>
          <p:nvPr/>
        </p:nvSpPr>
        <p:spPr>
          <a:xfrm>
            <a:off x="515566" y="2348034"/>
            <a:ext cx="8336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What type of models will simply forecast the last value of the series into the future?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AR(1) positive phi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AR(1) negative phi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AR(2) complex conjugate roots.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AR(4) with two sets of complex conjugate roots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v. ARIMA(0,1,0) models </a:t>
            </a:r>
            <a:endParaRPr lang="en-US" altLang="en-US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vi. signal + noise models</a:t>
            </a:r>
            <a:endParaRPr lang="en-US" alt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vii. NONE of the above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9E09-1A6D-C54F-B552-3B631AB6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C48-3B5F-7B4D-BBC1-DDA3FB76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776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might a MLR with correlated errors model be more suited for forecasting a variable Z given other potential variables X and Y?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not correlated with Z.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correlated with Z but not correlated with each other. </a:t>
            </a:r>
          </a:p>
          <a:p>
            <a:pPr marL="514350" indent="-514350">
              <a:buAutoNum type="alphaLcPeriod"/>
            </a:pPr>
            <a:r>
              <a:rPr lang="en-US" dirty="0"/>
              <a:t>When X and Y are correlated with each other but not correlated with Z </a:t>
            </a:r>
          </a:p>
          <a:p>
            <a:pPr marL="514350" indent="-514350">
              <a:buAutoNum type="alphaLcPeriod"/>
            </a:pPr>
            <a:r>
              <a:rPr lang="en-US" dirty="0"/>
              <a:t>When X, Y and Z are all correlated with each other. </a:t>
            </a:r>
          </a:p>
        </p:txBody>
      </p:sp>
    </p:spTree>
    <p:extLst>
      <p:ext uri="{BB962C8B-B14F-4D97-AF65-F5344CB8AC3E}">
        <p14:creationId xmlns:p14="http://schemas.microsoft.com/office/powerpoint/2010/main" val="357758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0534-EECE-194E-BFE6-98F1367B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963D-97D5-CB4C-9ECD-4FD49651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1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0A8-4491-2F4D-B0E6-7F3CC924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D4DC-EB2E-8147-BBB5-CF28299C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27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B2F1-1815-1740-92FC-52D8F972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Question 1: </a:t>
            </a:r>
            <a:br>
              <a:rPr lang="en-US" dirty="0"/>
            </a:br>
            <a:r>
              <a:rPr lang="en-US" sz="3600" dirty="0"/>
              <a:t>Present you answers on a </a:t>
            </a:r>
            <a:r>
              <a:rPr lang="en-US" sz="3600" dirty="0" err="1"/>
              <a:t>powerpoint</a:t>
            </a:r>
            <a:r>
              <a:rPr lang="en-US" sz="3600" dirty="0"/>
              <a:t> slide the best you can in this short amount of time.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1C4D-CEA7-3C4E-8D36-E81CA4DAF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8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Download the dataset FinalReview1.csv</a:t>
            </a:r>
          </a:p>
          <a:p>
            <a:r>
              <a:rPr lang="en-US" dirty="0"/>
              <a:t>The series represents two days of hourly power usage data for a house in Dallas, Texas. Plot the data, the ACF and the Spectral density. </a:t>
            </a:r>
          </a:p>
          <a:p>
            <a:r>
              <a:rPr lang="en-US" dirty="0"/>
              <a:t>Do you feel the data come from a stationary or non-stationary process, why?  </a:t>
            </a:r>
          </a:p>
          <a:p>
            <a:r>
              <a:rPr lang="en-US" dirty="0"/>
              <a:t>ID and fit the best model you can using the plots and your domain knowledge / intuition to guide you.  Specify that model (write it out in backshift notation.)</a:t>
            </a:r>
          </a:p>
          <a:p>
            <a:r>
              <a:rPr lang="en-US" dirty="0"/>
              <a:t>Provide the ASE using the last 24 hours of data.</a:t>
            </a:r>
          </a:p>
          <a:p>
            <a:r>
              <a:rPr lang="en-US" dirty="0"/>
              <a:t>Use this model to forecast the next 24 hours of power usage.  </a:t>
            </a:r>
          </a:p>
        </p:txBody>
      </p:sp>
    </p:spTree>
    <p:extLst>
      <p:ext uri="{BB962C8B-B14F-4D97-AF65-F5344CB8AC3E}">
        <p14:creationId xmlns:p14="http://schemas.microsoft.com/office/powerpoint/2010/main" val="292673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0A8-4491-2F4D-B0E6-7F3CC924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D4DC-EB2E-8147-BBB5-CF28299C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0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0A8-4491-2F4D-B0E6-7F3CC924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D4DC-EB2E-8147-BBB5-CF28299C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2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B2F1-1815-1740-92FC-52D8F972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Question 2: </a:t>
            </a:r>
            <a:br>
              <a:rPr lang="en-US" dirty="0"/>
            </a:br>
            <a:r>
              <a:rPr lang="en-US" sz="3600" dirty="0"/>
              <a:t>Present you answers on a </a:t>
            </a:r>
            <a:r>
              <a:rPr lang="en-US" sz="3600" dirty="0" err="1"/>
              <a:t>powerpoint</a:t>
            </a:r>
            <a:r>
              <a:rPr lang="en-US" sz="3600" dirty="0"/>
              <a:t> slide the best you can in this short amount of time.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1C4D-CEA7-3C4E-8D36-E81CA4DAF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8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the dataset FinalReview2.csv</a:t>
            </a:r>
          </a:p>
          <a:p>
            <a:r>
              <a:rPr lang="en-US" dirty="0"/>
              <a:t>The series represents two days of hourly power usage data for a house in Dallas, Texas, but also includes the temperature data at the house. </a:t>
            </a:r>
          </a:p>
          <a:p>
            <a:r>
              <a:rPr lang="en-US" dirty="0"/>
              <a:t>ID and fit the best model you can using the data you have. Specify that model (write it out in backshift notation.)</a:t>
            </a:r>
          </a:p>
          <a:p>
            <a:r>
              <a:rPr lang="en-US" dirty="0"/>
              <a:t>Provide the ASE using the last 24 hours of data. </a:t>
            </a:r>
          </a:p>
          <a:p>
            <a:r>
              <a:rPr lang="en-US" dirty="0"/>
              <a:t>Use this model to forecast the next 24 hours of power usage.  </a:t>
            </a:r>
          </a:p>
        </p:txBody>
      </p:sp>
    </p:spTree>
    <p:extLst>
      <p:ext uri="{BB962C8B-B14F-4D97-AF65-F5344CB8AC3E}">
        <p14:creationId xmlns:p14="http://schemas.microsoft.com/office/powerpoint/2010/main" val="4212422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0A8-4491-2F4D-B0E6-7F3CC924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D4DC-EB2E-8147-BBB5-CF28299C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93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439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Thursday, April 15</a:t>
            </a:r>
            <a:r>
              <a:rPr lang="en-US" baseline="30000" dirty="0"/>
              <a:t>th </a:t>
            </a:r>
            <a:r>
              <a:rPr lang="en-US" dirty="0"/>
              <a:t>during normal Live Session Class time: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r>
              <a:rPr lang="en-US" dirty="0"/>
              <a:t>You will be able to use R (</a:t>
            </a:r>
            <a:r>
              <a:rPr lang="en-US" dirty="0" err="1"/>
              <a:t>tswge</a:t>
            </a:r>
            <a:r>
              <a:rPr lang="en-US" dirty="0"/>
              <a:t>) and some problems may require it. </a:t>
            </a:r>
          </a:p>
          <a:p>
            <a:pPr lvl="1"/>
            <a:r>
              <a:rPr lang="en-US" dirty="0"/>
              <a:t>There is no take-home portion.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8527"/>
            <a:ext cx="7886700" cy="4581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</a:t>
            </a:r>
          </a:p>
          <a:p>
            <a:r>
              <a:rPr lang="en-US" dirty="0"/>
              <a:t>Get study group … make up a small practice test (or even. Just one problem) with solutions and give it to each member of the study group.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5858</TotalTime>
  <Words>1328</Words>
  <Application>Microsoft Macintosh PowerPoint</Application>
  <PresentationFormat>On-screen Show (4:3)</PresentationFormat>
  <Paragraphs>196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2U</vt:lpstr>
      <vt:lpstr>UNIT 14: Review</vt:lpstr>
      <vt:lpstr>Final Exam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Breakout 1</vt:lpstr>
      <vt:lpstr>Identify the data Generated from  Non-Stationary Processes</vt:lpstr>
      <vt:lpstr>Match the ACF to the Spectral Density</vt:lpstr>
      <vt:lpstr>END Break Out 1</vt:lpstr>
      <vt:lpstr>Breakout 2</vt:lpstr>
      <vt:lpstr>Match the Realization to the ACF or Spectral Density</vt:lpstr>
      <vt:lpstr>Which Set of 3 Realization Provides the Most Evidence that the data came from a stationary process?</vt:lpstr>
      <vt:lpstr>Which Criterion Favors Small Models (Models With Less Parameters)</vt:lpstr>
      <vt:lpstr>Why are Burg and ML estimators preferred to Yule Walker Estimates?</vt:lpstr>
      <vt:lpstr>Match the Forecast the Corresponding Model</vt:lpstr>
      <vt:lpstr>True or False</vt:lpstr>
      <vt:lpstr>End Breakout 2</vt:lpstr>
      <vt:lpstr>Breakout 3</vt:lpstr>
      <vt:lpstr>Practice Question</vt:lpstr>
      <vt:lpstr>Practice Question</vt:lpstr>
      <vt:lpstr>Practice Question</vt:lpstr>
      <vt:lpstr>End Breakout 3</vt:lpstr>
      <vt:lpstr>Break Out 4</vt:lpstr>
      <vt:lpstr>Analysis Question 1:  Present you answers on a powerpoint slide the best you can in this short amount of time. </vt:lpstr>
      <vt:lpstr>End Break Out 4</vt:lpstr>
      <vt:lpstr>Break Out 5</vt:lpstr>
      <vt:lpstr>Analysis Question 2:  Present you answers on a powerpoint slide the best you can in this short amount of time. </vt:lpstr>
      <vt:lpstr>End Break Out 5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55</cp:revision>
  <dcterms:created xsi:type="dcterms:W3CDTF">2019-08-06T14:19:49Z</dcterms:created>
  <dcterms:modified xsi:type="dcterms:W3CDTF">2021-08-02T01:46:49Z</dcterms:modified>
</cp:coreProperties>
</file>